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05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48" d="100"/>
          <a:sy n="48" d="100"/>
        </p:scale>
        <p:origin x="2168"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B0FA7E7-6E7A-422F-9BD6-EEAA87F73C1E}" type="datetimeFigureOut">
              <a:rPr lang="en-GB" smtClean="0"/>
              <a:t>04/11/2026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6C4AF3-448B-47A1-AF57-7177DD084553}" type="slidenum">
              <a:rPr lang="en-GB" smtClean="0"/>
              <a:t>‹#›</a:t>
            </a:fld>
            <a:endParaRPr lang="en-GB"/>
          </a:p>
        </p:txBody>
      </p:sp>
    </p:spTree>
    <p:extLst>
      <p:ext uri="{BB962C8B-B14F-4D97-AF65-F5344CB8AC3E}">
        <p14:creationId xmlns:p14="http://schemas.microsoft.com/office/powerpoint/2010/main" val="11622127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B0FA7E7-6E7A-422F-9BD6-EEAA87F73C1E}" type="datetimeFigureOut">
              <a:rPr lang="en-GB" smtClean="0"/>
              <a:t>04/11/2026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6C4AF3-448B-47A1-AF57-7177DD084553}" type="slidenum">
              <a:rPr lang="en-GB" smtClean="0"/>
              <a:t>‹#›</a:t>
            </a:fld>
            <a:endParaRPr lang="en-GB"/>
          </a:p>
        </p:txBody>
      </p:sp>
    </p:spTree>
    <p:extLst>
      <p:ext uri="{BB962C8B-B14F-4D97-AF65-F5344CB8AC3E}">
        <p14:creationId xmlns:p14="http://schemas.microsoft.com/office/powerpoint/2010/main" val="24515404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B0FA7E7-6E7A-422F-9BD6-EEAA87F73C1E}" type="datetimeFigureOut">
              <a:rPr lang="en-GB" smtClean="0"/>
              <a:t>04/11/2026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6C4AF3-448B-47A1-AF57-7177DD084553}" type="slidenum">
              <a:rPr lang="en-GB" smtClean="0"/>
              <a:t>‹#›</a:t>
            </a:fld>
            <a:endParaRPr lang="en-GB"/>
          </a:p>
        </p:txBody>
      </p:sp>
    </p:spTree>
    <p:extLst>
      <p:ext uri="{BB962C8B-B14F-4D97-AF65-F5344CB8AC3E}">
        <p14:creationId xmlns:p14="http://schemas.microsoft.com/office/powerpoint/2010/main" val="32563180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B0FA7E7-6E7A-422F-9BD6-EEAA87F73C1E}" type="datetimeFigureOut">
              <a:rPr lang="en-GB" smtClean="0"/>
              <a:t>04/11/2026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D6C4AF3-448B-47A1-AF57-7177DD084553}" type="slidenum">
              <a:rPr lang="en-GB" smtClean="0"/>
              <a:t>‹#›</a:t>
            </a:fld>
            <a:endParaRPr lang="en-GB"/>
          </a:p>
        </p:txBody>
      </p:sp>
    </p:spTree>
    <p:extLst>
      <p:ext uri="{BB962C8B-B14F-4D97-AF65-F5344CB8AC3E}">
        <p14:creationId xmlns:p14="http://schemas.microsoft.com/office/powerpoint/2010/main" val="14688763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B0FA7E7-6E7A-422F-9BD6-EEAA87F73C1E}" type="datetimeFigureOut">
              <a:rPr lang="en-GB" smtClean="0"/>
              <a:t>04/11/2026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D6C4AF3-448B-47A1-AF57-7177DD084553}" type="slidenum">
              <a:rPr lang="en-GB" smtClean="0"/>
              <a:t>‹#›</a:t>
            </a:fld>
            <a:endParaRPr lang="en-GB"/>
          </a:p>
        </p:txBody>
      </p:sp>
    </p:spTree>
    <p:extLst>
      <p:ext uri="{BB962C8B-B14F-4D97-AF65-F5344CB8AC3E}">
        <p14:creationId xmlns:p14="http://schemas.microsoft.com/office/powerpoint/2010/main" val="659556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B0FA7E7-6E7A-422F-9BD6-EEAA87F73C1E}" type="datetimeFigureOut">
              <a:rPr lang="en-GB" smtClean="0"/>
              <a:t>04/11/2026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D6C4AF3-448B-47A1-AF57-7177DD084553}" type="slidenum">
              <a:rPr lang="en-GB" smtClean="0"/>
              <a:t>‹#›</a:t>
            </a:fld>
            <a:endParaRPr lang="en-GB"/>
          </a:p>
        </p:txBody>
      </p:sp>
    </p:spTree>
    <p:extLst>
      <p:ext uri="{BB962C8B-B14F-4D97-AF65-F5344CB8AC3E}">
        <p14:creationId xmlns:p14="http://schemas.microsoft.com/office/powerpoint/2010/main" val="38004544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B0FA7E7-6E7A-422F-9BD6-EEAA87F73C1E}" type="datetimeFigureOut">
              <a:rPr lang="en-GB" smtClean="0"/>
              <a:t>04/11/2026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D6C4AF3-448B-47A1-AF57-7177DD084553}" type="slidenum">
              <a:rPr lang="en-GB" smtClean="0"/>
              <a:t>‹#›</a:t>
            </a:fld>
            <a:endParaRPr lang="en-GB"/>
          </a:p>
        </p:txBody>
      </p:sp>
    </p:spTree>
    <p:extLst>
      <p:ext uri="{BB962C8B-B14F-4D97-AF65-F5344CB8AC3E}">
        <p14:creationId xmlns:p14="http://schemas.microsoft.com/office/powerpoint/2010/main" val="20206412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B0FA7E7-6E7A-422F-9BD6-EEAA87F73C1E}" type="datetimeFigureOut">
              <a:rPr lang="en-GB" smtClean="0"/>
              <a:t>04/11/2026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D6C4AF3-448B-47A1-AF57-7177DD084553}" type="slidenum">
              <a:rPr lang="en-GB" smtClean="0"/>
              <a:t>‹#›</a:t>
            </a:fld>
            <a:endParaRPr lang="en-GB"/>
          </a:p>
        </p:txBody>
      </p:sp>
    </p:spTree>
    <p:extLst>
      <p:ext uri="{BB962C8B-B14F-4D97-AF65-F5344CB8AC3E}">
        <p14:creationId xmlns:p14="http://schemas.microsoft.com/office/powerpoint/2010/main" val="24096697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B0FA7E7-6E7A-422F-9BD6-EEAA87F73C1E}" type="datetimeFigureOut">
              <a:rPr lang="en-GB" smtClean="0"/>
              <a:t>04/11/2026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D6C4AF3-448B-47A1-AF57-7177DD084553}" type="slidenum">
              <a:rPr lang="en-GB" smtClean="0"/>
              <a:t>‹#›</a:t>
            </a:fld>
            <a:endParaRPr lang="en-GB"/>
          </a:p>
        </p:txBody>
      </p:sp>
    </p:spTree>
    <p:extLst>
      <p:ext uri="{BB962C8B-B14F-4D97-AF65-F5344CB8AC3E}">
        <p14:creationId xmlns:p14="http://schemas.microsoft.com/office/powerpoint/2010/main" val="4019104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B0FA7E7-6E7A-422F-9BD6-EEAA87F73C1E}" type="datetimeFigureOut">
              <a:rPr lang="en-GB" smtClean="0"/>
              <a:t>04/11/2026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6C4AF3-448B-47A1-AF57-7177DD084553}" type="slidenum">
              <a:rPr lang="en-GB" smtClean="0"/>
              <a:t>‹#›</a:t>
            </a:fld>
            <a:endParaRPr lang="en-GB"/>
          </a:p>
        </p:txBody>
      </p:sp>
    </p:spTree>
    <p:extLst>
      <p:ext uri="{BB962C8B-B14F-4D97-AF65-F5344CB8AC3E}">
        <p14:creationId xmlns:p14="http://schemas.microsoft.com/office/powerpoint/2010/main" val="32790762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B0FA7E7-6E7A-422F-9BD6-EEAA87F73C1E}" type="datetimeFigureOut">
              <a:rPr lang="en-GB" smtClean="0"/>
              <a:t>04/11/2026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6C4AF3-448B-47A1-AF57-7177DD084553}" type="slidenum">
              <a:rPr lang="en-GB" smtClean="0"/>
              <a:t>‹#›</a:t>
            </a:fld>
            <a:endParaRPr lang="en-GB"/>
          </a:p>
        </p:txBody>
      </p:sp>
    </p:spTree>
    <p:extLst>
      <p:ext uri="{BB962C8B-B14F-4D97-AF65-F5344CB8AC3E}">
        <p14:creationId xmlns:p14="http://schemas.microsoft.com/office/powerpoint/2010/main" val="35555278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82000"/>
                  </a:schemeClr>
                </a:solidFill>
              </a:defRPr>
            </a:lvl1pPr>
          </a:lstStyle>
          <a:p>
            <a:fld id="{8B0FA7E7-6E7A-422F-9BD6-EEAA87F73C1E}" type="datetimeFigureOut">
              <a:rPr lang="en-GB" smtClean="0"/>
              <a:t>04/11/2026</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82000"/>
                  </a:schemeClr>
                </a:solidFill>
              </a:defRPr>
            </a:lvl1pPr>
          </a:lstStyle>
          <a:p>
            <a:fld id="{DD6C4AF3-448B-47A1-AF57-7177DD084553}" type="slidenum">
              <a:rPr lang="en-GB" smtClean="0"/>
              <a:t>‹#›</a:t>
            </a:fld>
            <a:endParaRPr lang="en-GB"/>
          </a:p>
        </p:txBody>
      </p:sp>
    </p:spTree>
    <p:extLst>
      <p:ext uri="{BB962C8B-B14F-4D97-AF65-F5344CB8AC3E}">
        <p14:creationId xmlns:p14="http://schemas.microsoft.com/office/powerpoint/2010/main" val="23409479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8.jp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D142D3C-834E-9915-7360-3C30A7D0BAAE}"/>
              </a:ext>
            </a:extLst>
          </p:cNvPr>
          <p:cNvSpPr/>
          <p:nvPr/>
        </p:nvSpPr>
        <p:spPr>
          <a:xfrm>
            <a:off x="0" y="0"/>
            <a:ext cx="6858000" cy="1291856"/>
          </a:xfrm>
          <a:prstGeom prst="rect">
            <a:avLst/>
          </a:prstGeom>
          <a:solidFill>
            <a:srgbClr val="00305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7" name="Picture 6">
            <a:extLst>
              <a:ext uri="{FF2B5EF4-FFF2-40B4-BE49-F238E27FC236}">
                <a16:creationId xmlns:a16="http://schemas.microsoft.com/office/drawing/2014/main" id="{0EBF6CB9-930E-ABB8-5EE1-58FFBD121A81}"/>
              </a:ext>
            </a:extLst>
          </p:cNvPr>
          <p:cNvPicPr>
            <a:picLocks noChangeAspect="1"/>
          </p:cNvPicPr>
          <p:nvPr/>
        </p:nvPicPr>
        <p:blipFill>
          <a:blip r:embed="rId2"/>
          <a:stretch>
            <a:fillRect/>
          </a:stretch>
        </p:blipFill>
        <p:spPr>
          <a:xfrm>
            <a:off x="0" y="1291856"/>
            <a:ext cx="2544417" cy="376528"/>
          </a:xfrm>
          <a:prstGeom prst="rect">
            <a:avLst/>
          </a:prstGeom>
        </p:spPr>
      </p:pic>
      <p:sp>
        <p:nvSpPr>
          <p:cNvPr id="18" name="TextBox 17">
            <a:extLst>
              <a:ext uri="{FF2B5EF4-FFF2-40B4-BE49-F238E27FC236}">
                <a16:creationId xmlns:a16="http://schemas.microsoft.com/office/drawing/2014/main" id="{225088E3-4FEB-1634-D80A-899901505B19}"/>
              </a:ext>
            </a:extLst>
          </p:cNvPr>
          <p:cNvSpPr txBox="1"/>
          <p:nvPr/>
        </p:nvSpPr>
        <p:spPr>
          <a:xfrm>
            <a:off x="9580" y="4383993"/>
            <a:ext cx="6743958" cy="2030620"/>
          </a:xfrm>
          <a:prstGeom prst="rect">
            <a:avLst/>
          </a:prstGeom>
          <a:noFill/>
        </p:spPr>
        <p:txBody>
          <a:bodyPr wrap="square" rtlCol="0">
            <a:spAutoFit/>
          </a:bodyPr>
          <a:lstStyle/>
          <a:p>
            <a:pPr>
              <a:lnSpc>
                <a:spcPct val="107000"/>
              </a:lnSpc>
              <a:spcAft>
                <a:spcPts val="800"/>
              </a:spcAft>
              <a:buNone/>
            </a:pPr>
            <a:r>
              <a:rPr lang="en-GB" sz="1200" b="1" kern="100" dirty="0">
                <a:latin typeface="Aptos" panose="020B0004020202020204" pitchFamily="34" charset="0"/>
                <a:ea typeface="Aptos" panose="020B0004020202020204" pitchFamily="34" charset="0"/>
                <a:cs typeface="Times New Roman" panose="02020603050405020304" pitchFamily="18" charset="0"/>
              </a:rPr>
              <a:t>These identified priorities are based on feedback gathered through local community surveys and supported by police data.                                                                                                                                                                  </a:t>
            </a:r>
            <a:r>
              <a:rPr lang="en-GB" sz="1200" b="1" dirty="0"/>
              <a:t>PRIORITY 1: You Said: </a:t>
            </a:r>
            <a:r>
              <a:rPr lang="en-GB" sz="1400" b="1" dirty="0"/>
              <a:t>Drugs related issues across Clarendon Park.   </a:t>
            </a:r>
            <a:endParaRPr lang="en-GB" sz="1200" dirty="0"/>
          </a:p>
          <a:p>
            <a:pPr>
              <a:lnSpc>
                <a:spcPct val="107000"/>
              </a:lnSpc>
              <a:spcAft>
                <a:spcPts val="800"/>
              </a:spcAft>
              <a:buNone/>
            </a:pPr>
            <a:r>
              <a:rPr lang="en-GB" sz="1200" b="1" dirty="0"/>
              <a:t>PRIORITY 2: You Said: </a:t>
            </a:r>
            <a:r>
              <a:rPr lang="en-GB" sz="1400" b="1" dirty="0"/>
              <a:t>Vehicles being driven in an  Anti-social behaviour manner on Granville Road.</a:t>
            </a:r>
          </a:p>
          <a:p>
            <a:r>
              <a:rPr lang="en-GB" sz="1200" b="1" dirty="0"/>
              <a:t>PRIORITY: 3:You Said: </a:t>
            </a:r>
            <a:r>
              <a:rPr lang="en-GB" sz="1400" b="1" dirty="0"/>
              <a:t>Thefts and shoplifting, particularly on Queens Road. </a:t>
            </a:r>
          </a:p>
          <a:p>
            <a:endParaRPr lang="en-GB" sz="1400" b="1" dirty="0"/>
          </a:p>
          <a:p>
            <a:endParaRPr lang="en-GB" sz="1400" b="1" dirty="0"/>
          </a:p>
        </p:txBody>
      </p:sp>
      <p:sp>
        <p:nvSpPr>
          <p:cNvPr id="21" name="TextBox 20">
            <a:extLst>
              <a:ext uri="{FF2B5EF4-FFF2-40B4-BE49-F238E27FC236}">
                <a16:creationId xmlns:a16="http://schemas.microsoft.com/office/drawing/2014/main" id="{D464E666-BF61-F095-F8BD-787A1946E5EC}"/>
              </a:ext>
            </a:extLst>
          </p:cNvPr>
          <p:cNvSpPr txBox="1"/>
          <p:nvPr/>
        </p:nvSpPr>
        <p:spPr>
          <a:xfrm>
            <a:off x="3960681" y="2311106"/>
            <a:ext cx="2773836" cy="2215991"/>
          </a:xfrm>
          <a:prstGeom prst="rect">
            <a:avLst/>
          </a:prstGeom>
          <a:noFill/>
        </p:spPr>
        <p:txBody>
          <a:bodyPr wrap="none" rtlCol="0">
            <a:spAutoFit/>
          </a:bodyPr>
          <a:lstStyle/>
          <a:p>
            <a:r>
              <a:rPr lang="en-GB" sz="1600" b="1" dirty="0"/>
              <a:t>PC 4599 Des Bausor </a:t>
            </a:r>
            <a:endParaRPr lang="en-GB" sz="1600" dirty="0"/>
          </a:p>
          <a:p>
            <a:r>
              <a:rPr lang="en-GB" sz="1600" b="1" dirty="0"/>
              <a:t>PCSO 6652 Paul Williams </a:t>
            </a:r>
          </a:p>
          <a:p>
            <a:r>
              <a:rPr lang="en-GB" sz="1600" b="1" dirty="0"/>
              <a:t>PCSO 6614 Ammo Sanghera</a:t>
            </a:r>
          </a:p>
          <a:p>
            <a:r>
              <a:rPr lang="en-GB" sz="1600" b="1" dirty="0"/>
              <a:t>PS 1845 Mike  Green</a:t>
            </a:r>
          </a:p>
          <a:p>
            <a:r>
              <a:rPr lang="en-GB" sz="1600" b="1" dirty="0"/>
              <a:t>PCSO 6588 Michelle Holton</a:t>
            </a:r>
          </a:p>
          <a:p>
            <a:r>
              <a:rPr lang="en-GB" sz="1200" b="1" dirty="0"/>
              <a:t>(replaced PCSO 6652 Paul Williams) </a:t>
            </a:r>
          </a:p>
          <a:p>
            <a:endParaRPr lang="en-GB" sz="1400" b="1" dirty="0"/>
          </a:p>
          <a:p>
            <a:endParaRPr lang="en-GB" sz="1400" b="1" dirty="0"/>
          </a:p>
          <a:p>
            <a:endParaRPr lang="en-GB" sz="1400" dirty="0"/>
          </a:p>
        </p:txBody>
      </p:sp>
      <p:sp>
        <p:nvSpPr>
          <p:cNvPr id="27" name="TextBox 26">
            <a:extLst>
              <a:ext uri="{FF2B5EF4-FFF2-40B4-BE49-F238E27FC236}">
                <a16:creationId xmlns:a16="http://schemas.microsoft.com/office/drawing/2014/main" id="{F00B3D97-F333-EA06-836C-AAA9EA027C1E}"/>
              </a:ext>
            </a:extLst>
          </p:cNvPr>
          <p:cNvSpPr txBox="1"/>
          <p:nvPr/>
        </p:nvSpPr>
        <p:spPr>
          <a:xfrm>
            <a:off x="74193" y="6698974"/>
            <a:ext cx="6625080" cy="4124719"/>
          </a:xfrm>
          <a:prstGeom prst="rect">
            <a:avLst/>
          </a:prstGeom>
          <a:noFill/>
        </p:spPr>
        <p:txBody>
          <a:bodyPr wrap="square" rtlCol="0">
            <a:spAutoFit/>
          </a:bodyPr>
          <a:lstStyle/>
          <a:p>
            <a:r>
              <a:rPr lang="en-GB" sz="1200" b="1" dirty="0"/>
              <a:t>ACTION: GRANVILLE ROAD CAR PARK ASB: </a:t>
            </a:r>
            <a:r>
              <a:rPr lang="en-GB" sz="1200" kern="100" dirty="0">
                <a:latin typeface="Aptos" panose="020B0004020202020204" pitchFamily="34" charset="0"/>
                <a:ea typeface="Aptos" panose="020B0004020202020204" pitchFamily="34" charset="0"/>
                <a:cs typeface="Times New Roman" panose="02020603050405020304" pitchFamily="18" charset="0"/>
              </a:rPr>
              <a:t>officers have issued Section 59 warnings to drivers using vehicles in an anti-social manner, causing Harassment, Alarm and Distress We will continue to conduct visible patrols and work with Leicester City council parks team, to ensure it is a safe environment at this location, especially in the late evenings.</a:t>
            </a:r>
          </a:p>
          <a:p>
            <a:endParaRPr lang="en-GB" sz="1200" b="1" dirty="0"/>
          </a:p>
          <a:p>
            <a:r>
              <a:rPr lang="en-GB" sz="1200" b="1" dirty="0"/>
              <a:t>ACTION: DRUG DEALING: </a:t>
            </a:r>
            <a:r>
              <a:rPr lang="en-GB" sz="1200" dirty="0"/>
              <a:t>Your local Neighbourhood beat officers, and our proactive team has been patrolling the area and  gathering intelligence, conducting stop searches of persons found to be dealing.</a:t>
            </a:r>
            <a:r>
              <a:rPr lang="en-GB" sz="1200" b="1" dirty="0"/>
              <a:t> </a:t>
            </a:r>
          </a:p>
          <a:p>
            <a:endParaRPr lang="en-GB" sz="1200" b="1" dirty="0"/>
          </a:p>
          <a:p>
            <a:pPr>
              <a:lnSpc>
                <a:spcPct val="107000"/>
              </a:lnSpc>
              <a:spcAft>
                <a:spcPts val="800"/>
              </a:spcAft>
              <a:buNone/>
            </a:pPr>
            <a:r>
              <a:rPr lang="en-GB" sz="1200" b="1" dirty="0"/>
              <a:t>ACTION: </a:t>
            </a:r>
            <a:r>
              <a:rPr lang="en-GB" sz="1200" dirty="0"/>
              <a:t> </a:t>
            </a:r>
            <a:r>
              <a:rPr lang="en-GB" sz="1200" b="1" dirty="0"/>
              <a:t>THEFTS/SHOPLIFTING QUEENS RD:</a:t>
            </a:r>
            <a:r>
              <a:rPr lang="en-GB" sz="1200" dirty="0"/>
              <a:t> Your local Neighbourhood beat officers</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has been engaging with local shops on Queens Road to prevent and lower shoplifting, PC Gray and PC Rodgers who are our dedicated officers for retail crime who successfully managed to arrest persons. </a:t>
            </a:r>
          </a:p>
          <a:p>
            <a:endParaRPr lang="en-GB" sz="1200" b="1" dirty="0"/>
          </a:p>
          <a:p>
            <a:endParaRPr lang="en-GB" sz="1200" b="1" dirty="0"/>
          </a:p>
          <a:p>
            <a:endParaRPr lang="en-GB" sz="1200" b="1" dirty="0"/>
          </a:p>
          <a:p>
            <a:endParaRPr lang="en-GB" sz="1200" b="1" dirty="0"/>
          </a:p>
          <a:p>
            <a:endParaRPr lang="en-GB" sz="1200" b="1" dirty="0"/>
          </a:p>
          <a:p>
            <a:endParaRPr lang="en-GB" sz="1200" b="1" dirty="0"/>
          </a:p>
          <a:p>
            <a:endParaRPr lang="en-GB" sz="1200" dirty="0"/>
          </a:p>
          <a:p>
            <a:endParaRPr lang="en-GB" sz="1200" dirty="0"/>
          </a:p>
        </p:txBody>
      </p:sp>
      <p:pic>
        <p:nvPicPr>
          <p:cNvPr id="29" name="Picture 28">
            <a:extLst>
              <a:ext uri="{FF2B5EF4-FFF2-40B4-BE49-F238E27FC236}">
                <a16:creationId xmlns:a16="http://schemas.microsoft.com/office/drawing/2014/main" id="{F521167C-3747-8986-CB6E-1CAB08637ADE}"/>
              </a:ext>
            </a:extLst>
          </p:cNvPr>
          <p:cNvPicPr>
            <a:picLocks noChangeAspect="1"/>
          </p:cNvPicPr>
          <p:nvPr/>
        </p:nvPicPr>
        <p:blipFill>
          <a:blip r:embed="rId3"/>
          <a:stretch>
            <a:fillRect/>
          </a:stretch>
        </p:blipFill>
        <p:spPr>
          <a:xfrm>
            <a:off x="0" y="9183687"/>
            <a:ext cx="6858000" cy="722313"/>
          </a:xfrm>
          <a:prstGeom prst="rect">
            <a:avLst/>
          </a:prstGeom>
        </p:spPr>
      </p:pic>
      <p:sp>
        <p:nvSpPr>
          <p:cNvPr id="31" name="TextBox 30">
            <a:extLst>
              <a:ext uri="{FF2B5EF4-FFF2-40B4-BE49-F238E27FC236}">
                <a16:creationId xmlns:a16="http://schemas.microsoft.com/office/drawing/2014/main" id="{38ACEA92-7110-4CC7-5A9B-34B6D9CB5698}"/>
              </a:ext>
            </a:extLst>
          </p:cNvPr>
          <p:cNvSpPr txBox="1"/>
          <p:nvPr/>
        </p:nvSpPr>
        <p:spPr>
          <a:xfrm>
            <a:off x="74193" y="1308855"/>
            <a:ext cx="6649076" cy="307777"/>
          </a:xfrm>
          <a:prstGeom prst="rect">
            <a:avLst/>
          </a:prstGeom>
          <a:noFill/>
        </p:spPr>
        <p:txBody>
          <a:bodyPr wrap="square" rtlCol="0">
            <a:spAutoFit/>
          </a:bodyPr>
          <a:lstStyle/>
          <a:p>
            <a:r>
              <a:rPr lang="en-GB" sz="1400" b="1" dirty="0">
                <a:solidFill>
                  <a:schemeClr val="bg1"/>
                </a:solidFill>
              </a:rPr>
              <a:t>Issue: November 2026</a:t>
            </a:r>
          </a:p>
        </p:txBody>
      </p:sp>
      <p:pic>
        <p:nvPicPr>
          <p:cNvPr id="3" name="Picture 2">
            <a:extLst>
              <a:ext uri="{FF2B5EF4-FFF2-40B4-BE49-F238E27FC236}">
                <a16:creationId xmlns:a16="http://schemas.microsoft.com/office/drawing/2014/main" id="{1F928719-0C52-F627-661C-B59D3CB8EB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462" y="148467"/>
            <a:ext cx="2696901" cy="994922"/>
          </a:xfrm>
          <a:prstGeom prst="rect">
            <a:avLst/>
          </a:prstGeom>
        </p:spPr>
      </p:pic>
      <p:cxnSp>
        <p:nvCxnSpPr>
          <p:cNvPr id="8" name="Straight Connector 7">
            <a:extLst>
              <a:ext uri="{FF2B5EF4-FFF2-40B4-BE49-F238E27FC236}">
                <a16:creationId xmlns:a16="http://schemas.microsoft.com/office/drawing/2014/main" id="{B7C7BFAF-8C6C-9FEE-7A56-60BEC3B914D7}"/>
              </a:ext>
            </a:extLst>
          </p:cNvPr>
          <p:cNvCxnSpPr/>
          <p:nvPr/>
        </p:nvCxnSpPr>
        <p:spPr>
          <a:xfrm>
            <a:off x="2963119" y="148467"/>
            <a:ext cx="0" cy="994922"/>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10" name="TextBox 9">
            <a:extLst>
              <a:ext uri="{FF2B5EF4-FFF2-40B4-BE49-F238E27FC236}">
                <a16:creationId xmlns:a16="http://schemas.microsoft.com/office/drawing/2014/main" id="{D2CD895E-AB03-B031-6FE4-D02741FA9152}"/>
              </a:ext>
            </a:extLst>
          </p:cNvPr>
          <p:cNvSpPr txBox="1"/>
          <p:nvPr/>
        </p:nvSpPr>
        <p:spPr>
          <a:xfrm>
            <a:off x="3158612" y="169793"/>
            <a:ext cx="3311632" cy="954107"/>
          </a:xfrm>
          <a:prstGeom prst="rect">
            <a:avLst/>
          </a:prstGeom>
          <a:noFill/>
        </p:spPr>
        <p:txBody>
          <a:bodyPr wrap="square" rtlCol="0">
            <a:spAutoFit/>
          </a:bodyPr>
          <a:lstStyle/>
          <a:p>
            <a:r>
              <a:rPr lang="en-GB" sz="2800" b="1" dirty="0">
                <a:solidFill>
                  <a:schemeClr val="bg1"/>
                </a:solidFill>
              </a:rPr>
              <a:t>Clarendon Park Newsletter </a:t>
            </a:r>
          </a:p>
        </p:txBody>
      </p:sp>
      <p:sp>
        <p:nvSpPr>
          <p:cNvPr id="11" name="Rectangle: Rounded Corners 10">
            <a:extLst>
              <a:ext uri="{FF2B5EF4-FFF2-40B4-BE49-F238E27FC236}">
                <a16:creationId xmlns:a16="http://schemas.microsoft.com/office/drawing/2014/main" id="{8A925C52-5839-3043-5A0D-B4453AAEE95E}"/>
              </a:ext>
            </a:extLst>
          </p:cNvPr>
          <p:cNvSpPr/>
          <p:nvPr/>
        </p:nvSpPr>
        <p:spPr>
          <a:xfrm>
            <a:off x="0" y="1759266"/>
            <a:ext cx="3960681" cy="512710"/>
          </a:xfrm>
          <a:prstGeom prst="roundRect">
            <a:avLst/>
          </a:prstGeom>
          <a:solidFill>
            <a:srgbClr val="003057"/>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000" b="1" dirty="0">
                <a:solidFill>
                  <a:schemeClr val="bg1"/>
                </a:solidFill>
              </a:rPr>
              <a:t>Meet your team</a:t>
            </a:r>
          </a:p>
        </p:txBody>
      </p:sp>
      <p:sp>
        <p:nvSpPr>
          <p:cNvPr id="13" name="Rectangle: Rounded Corners 12">
            <a:extLst>
              <a:ext uri="{FF2B5EF4-FFF2-40B4-BE49-F238E27FC236}">
                <a16:creationId xmlns:a16="http://schemas.microsoft.com/office/drawing/2014/main" id="{F9F33118-AC32-533B-3144-B423E9B6C3B7}"/>
              </a:ext>
            </a:extLst>
          </p:cNvPr>
          <p:cNvSpPr/>
          <p:nvPr/>
        </p:nvSpPr>
        <p:spPr>
          <a:xfrm>
            <a:off x="9580" y="3832029"/>
            <a:ext cx="3951101" cy="512710"/>
          </a:xfrm>
          <a:prstGeom prst="roundRect">
            <a:avLst/>
          </a:prstGeom>
          <a:solidFill>
            <a:srgbClr val="003057"/>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000" b="1" dirty="0">
                <a:solidFill>
                  <a:schemeClr val="bg1"/>
                </a:solidFill>
              </a:rPr>
              <a:t>What matters to you</a:t>
            </a:r>
          </a:p>
        </p:txBody>
      </p:sp>
      <p:sp>
        <p:nvSpPr>
          <p:cNvPr id="16" name="Rectangle: Rounded Corners 15">
            <a:extLst>
              <a:ext uri="{FF2B5EF4-FFF2-40B4-BE49-F238E27FC236}">
                <a16:creationId xmlns:a16="http://schemas.microsoft.com/office/drawing/2014/main" id="{CAA53612-A3E9-A955-DF8D-37EBE0BBB7B7}"/>
              </a:ext>
            </a:extLst>
          </p:cNvPr>
          <p:cNvSpPr/>
          <p:nvPr/>
        </p:nvSpPr>
        <p:spPr>
          <a:xfrm>
            <a:off x="9580" y="6092080"/>
            <a:ext cx="4004840" cy="512710"/>
          </a:xfrm>
          <a:prstGeom prst="roundRect">
            <a:avLst/>
          </a:prstGeom>
          <a:solidFill>
            <a:srgbClr val="003057"/>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000" b="1" dirty="0">
                <a:solidFill>
                  <a:schemeClr val="bg1"/>
                </a:solidFill>
              </a:rPr>
              <a:t>What We Did</a:t>
            </a:r>
          </a:p>
        </p:txBody>
      </p:sp>
      <p:pic>
        <p:nvPicPr>
          <p:cNvPr id="5" name="Picture 4">
            <a:extLst>
              <a:ext uri="{FF2B5EF4-FFF2-40B4-BE49-F238E27FC236}">
                <a16:creationId xmlns:a16="http://schemas.microsoft.com/office/drawing/2014/main" id="{48C0A750-8387-EA3C-4767-77D41482932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228895"/>
            <a:ext cx="3960681" cy="1634827"/>
          </a:xfrm>
          <a:prstGeom prst="rect">
            <a:avLst/>
          </a:prstGeom>
        </p:spPr>
      </p:pic>
    </p:spTree>
    <p:extLst>
      <p:ext uri="{BB962C8B-B14F-4D97-AF65-F5344CB8AC3E}">
        <p14:creationId xmlns:p14="http://schemas.microsoft.com/office/powerpoint/2010/main" val="41037618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AFD1F3-515D-95C2-AAED-504FC0311F36}"/>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1D954808-6A7A-6EFA-F159-9C11C96E7613}"/>
              </a:ext>
            </a:extLst>
          </p:cNvPr>
          <p:cNvPicPr>
            <a:picLocks noChangeAspect="1"/>
          </p:cNvPicPr>
          <p:nvPr/>
        </p:nvPicPr>
        <p:blipFill>
          <a:blip r:embed="rId2"/>
          <a:stretch>
            <a:fillRect/>
          </a:stretch>
        </p:blipFill>
        <p:spPr>
          <a:xfrm>
            <a:off x="0" y="1291856"/>
            <a:ext cx="2544417" cy="376528"/>
          </a:xfrm>
          <a:prstGeom prst="rect">
            <a:avLst/>
          </a:prstGeom>
        </p:spPr>
      </p:pic>
      <p:sp>
        <p:nvSpPr>
          <p:cNvPr id="21" name="TextBox 20">
            <a:extLst>
              <a:ext uri="{FF2B5EF4-FFF2-40B4-BE49-F238E27FC236}">
                <a16:creationId xmlns:a16="http://schemas.microsoft.com/office/drawing/2014/main" id="{BB519985-12C9-1CFE-0CF7-3BC27BA7F020}"/>
              </a:ext>
            </a:extLst>
          </p:cNvPr>
          <p:cNvSpPr txBox="1"/>
          <p:nvPr/>
        </p:nvSpPr>
        <p:spPr>
          <a:xfrm>
            <a:off x="0" y="2236856"/>
            <a:ext cx="6858000" cy="1754326"/>
          </a:xfrm>
          <a:prstGeom prst="rect">
            <a:avLst/>
          </a:prstGeom>
          <a:noFill/>
        </p:spPr>
        <p:txBody>
          <a:bodyPr wrap="square" rtlCol="0">
            <a:spAutoFit/>
          </a:bodyPr>
          <a:lstStyle/>
          <a:p>
            <a:r>
              <a:rPr lang="en-GB" sz="1200" b="1" dirty="0"/>
              <a:t>November 2026—Local Officer Drop-Ins: </a:t>
            </a:r>
            <a:endParaRPr lang="en-GB" sz="1200" dirty="0"/>
          </a:p>
          <a:p>
            <a:r>
              <a:rPr lang="en-GB" sz="1200" dirty="0"/>
              <a:t>•Wednesday 13 November 2026—11:00-12:00—Northern Cobbler Queens Road. -PCSO 6588</a:t>
            </a:r>
          </a:p>
          <a:p>
            <a:r>
              <a:rPr lang="en-GB" sz="1200" dirty="0"/>
              <a:t>•Monday 16 November 2026—17:00 - 18:00—Morrisons Superstore. - PCSO 6614</a:t>
            </a:r>
          </a:p>
          <a:p>
            <a:r>
              <a:rPr lang="en-GB" sz="1200" dirty="0"/>
              <a:t>•Saturday 21 November  2026—11:00-12:00—Victoria Park Police office (near Pavilion) -PCSO 6614</a:t>
            </a:r>
          </a:p>
          <a:p>
            <a:r>
              <a:rPr lang="en-GB" sz="1200" dirty="0"/>
              <a:t>•Thursday 26 November 2026—18:00-19:00—Odeon Cinema. - PCSO 6614</a:t>
            </a:r>
          </a:p>
          <a:p>
            <a:r>
              <a:rPr lang="en-GB" sz="1200" dirty="0"/>
              <a:t> •Monday 30 November 2026—10:00-11:00—Guru Amar Das Gurdwara -PCSO 6614</a:t>
            </a:r>
          </a:p>
          <a:p>
            <a:endParaRPr lang="en-GB" sz="1200" dirty="0"/>
          </a:p>
          <a:p>
            <a:r>
              <a:rPr lang="en-GB" sz="1200" b="1" dirty="0"/>
              <a:t>If you have any local issues or would just like some crime prevention advice, please pop by to one of these sessions. No appointment necessary. </a:t>
            </a:r>
            <a:endParaRPr lang="en-GB" sz="1200" dirty="0"/>
          </a:p>
        </p:txBody>
      </p:sp>
      <p:sp>
        <p:nvSpPr>
          <p:cNvPr id="27" name="TextBox 26">
            <a:extLst>
              <a:ext uri="{FF2B5EF4-FFF2-40B4-BE49-F238E27FC236}">
                <a16:creationId xmlns:a16="http://schemas.microsoft.com/office/drawing/2014/main" id="{E74E19A9-275F-8A5D-B898-05FBEEEBC4C9}"/>
              </a:ext>
            </a:extLst>
          </p:cNvPr>
          <p:cNvSpPr txBox="1"/>
          <p:nvPr/>
        </p:nvSpPr>
        <p:spPr>
          <a:xfrm>
            <a:off x="168768" y="6417690"/>
            <a:ext cx="2027975" cy="2492990"/>
          </a:xfrm>
          <a:prstGeom prst="rect">
            <a:avLst/>
          </a:prstGeom>
          <a:noFill/>
        </p:spPr>
        <p:txBody>
          <a:bodyPr wrap="square" rtlCol="0">
            <a:spAutoFit/>
          </a:bodyPr>
          <a:lstStyle/>
          <a:p>
            <a:r>
              <a:rPr lang="en-GB" sz="1200" dirty="0"/>
              <a:t>Working alongside our partners, several improvements have now been introduced throughout the Granville Rd car park. New warning signage has been installed, highlighting that anti-social use of vehicles will not be tolerated and that police can take action under Section 59 of the Police Reform Act 2002.</a:t>
            </a:r>
          </a:p>
        </p:txBody>
      </p:sp>
      <p:sp>
        <p:nvSpPr>
          <p:cNvPr id="14" name="TextBox 13">
            <a:extLst>
              <a:ext uri="{FF2B5EF4-FFF2-40B4-BE49-F238E27FC236}">
                <a16:creationId xmlns:a16="http://schemas.microsoft.com/office/drawing/2014/main" id="{402D1427-B6BC-55FA-C0E7-08B3ED2EF3D7}"/>
              </a:ext>
            </a:extLst>
          </p:cNvPr>
          <p:cNvSpPr txBox="1"/>
          <p:nvPr/>
        </p:nvSpPr>
        <p:spPr>
          <a:xfrm>
            <a:off x="2452871" y="6306274"/>
            <a:ext cx="1908542" cy="2862322"/>
          </a:xfrm>
          <a:prstGeom prst="rect">
            <a:avLst/>
          </a:prstGeom>
          <a:noFill/>
        </p:spPr>
        <p:txBody>
          <a:bodyPr wrap="square" rtlCol="0">
            <a:spAutoFit/>
          </a:bodyPr>
          <a:lstStyle/>
          <a:p>
            <a:r>
              <a:rPr lang="en-GB" sz="1200" dirty="0"/>
              <a:t>Officers were out on the car park and took positive action! </a:t>
            </a:r>
          </a:p>
          <a:p>
            <a:r>
              <a:rPr lang="en-GB" sz="1200" dirty="0"/>
              <a:t>A vehicle was stopped after being driven at excessive speed and in a manner likely to cause alarm, harassment and distress.</a:t>
            </a:r>
          </a:p>
          <a:p>
            <a:r>
              <a:rPr lang="en-GB" sz="1200" dirty="0"/>
              <a:t>The driver admitted driving at speeds more than 45 mph,  The driver was dealt with, and the vehicle was seized using Section 59 powers.</a:t>
            </a:r>
          </a:p>
        </p:txBody>
      </p:sp>
      <p:sp>
        <p:nvSpPr>
          <p:cNvPr id="19" name="TextBox 18">
            <a:extLst>
              <a:ext uri="{FF2B5EF4-FFF2-40B4-BE49-F238E27FC236}">
                <a16:creationId xmlns:a16="http://schemas.microsoft.com/office/drawing/2014/main" id="{3890DC91-991C-C8F5-12C0-0C3EF7BC1C4B}"/>
              </a:ext>
            </a:extLst>
          </p:cNvPr>
          <p:cNvSpPr txBox="1"/>
          <p:nvPr/>
        </p:nvSpPr>
        <p:spPr>
          <a:xfrm>
            <a:off x="4661257" y="6326387"/>
            <a:ext cx="1908542" cy="2862322"/>
          </a:xfrm>
          <a:prstGeom prst="rect">
            <a:avLst/>
          </a:prstGeom>
          <a:noFill/>
        </p:spPr>
        <p:txBody>
          <a:bodyPr wrap="square" rtlCol="0">
            <a:spAutoFit/>
          </a:bodyPr>
          <a:lstStyle/>
          <a:p>
            <a:r>
              <a:rPr lang="en-GB" sz="1200" dirty="0"/>
              <a:t>While out on patrols, residents brought this issue to our attention. The overflowing bins and waste were affecting the appearance of the area and causing an obstruction on the pavement.</a:t>
            </a:r>
          </a:p>
          <a:p>
            <a:r>
              <a:rPr lang="en-GB" sz="1200" dirty="0"/>
              <a:t>submitted a report through Love Clean Streets so the matter can be assessed and addressed by the relevant department.</a:t>
            </a:r>
          </a:p>
        </p:txBody>
      </p:sp>
      <p:pic>
        <p:nvPicPr>
          <p:cNvPr id="25" name="Picture 24">
            <a:extLst>
              <a:ext uri="{FF2B5EF4-FFF2-40B4-BE49-F238E27FC236}">
                <a16:creationId xmlns:a16="http://schemas.microsoft.com/office/drawing/2014/main" id="{8D38B556-67AA-F902-3128-26E4D9D3949C}"/>
              </a:ext>
            </a:extLst>
          </p:cNvPr>
          <p:cNvPicPr>
            <a:picLocks noChangeAspect="1"/>
          </p:cNvPicPr>
          <p:nvPr/>
        </p:nvPicPr>
        <p:blipFill>
          <a:blip r:embed="rId3"/>
          <a:stretch>
            <a:fillRect/>
          </a:stretch>
        </p:blipFill>
        <p:spPr>
          <a:xfrm>
            <a:off x="0" y="9328861"/>
            <a:ext cx="6858000" cy="577139"/>
          </a:xfrm>
          <a:prstGeom prst="rect">
            <a:avLst/>
          </a:prstGeom>
        </p:spPr>
      </p:pic>
      <p:sp>
        <p:nvSpPr>
          <p:cNvPr id="28" name="TextBox 27">
            <a:extLst>
              <a:ext uri="{FF2B5EF4-FFF2-40B4-BE49-F238E27FC236}">
                <a16:creationId xmlns:a16="http://schemas.microsoft.com/office/drawing/2014/main" id="{5EB83574-36E2-2FC9-3028-9186B186B681}"/>
              </a:ext>
            </a:extLst>
          </p:cNvPr>
          <p:cNvSpPr txBox="1"/>
          <p:nvPr/>
        </p:nvSpPr>
        <p:spPr>
          <a:xfrm>
            <a:off x="74193" y="1308855"/>
            <a:ext cx="6649076" cy="307777"/>
          </a:xfrm>
          <a:prstGeom prst="rect">
            <a:avLst/>
          </a:prstGeom>
          <a:noFill/>
        </p:spPr>
        <p:txBody>
          <a:bodyPr wrap="square" rtlCol="0">
            <a:spAutoFit/>
          </a:bodyPr>
          <a:lstStyle/>
          <a:p>
            <a:r>
              <a:rPr lang="en-GB" sz="1400" b="1" dirty="0">
                <a:solidFill>
                  <a:schemeClr val="bg1"/>
                </a:solidFill>
              </a:rPr>
              <a:t>Issue: November 2026</a:t>
            </a:r>
          </a:p>
        </p:txBody>
      </p:sp>
      <p:sp>
        <p:nvSpPr>
          <p:cNvPr id="4" name="Rectangle: Rounded Corners 3">
            <a:extLst>
              <a:ext uri="{FF2B5EF4-FFF2-40B4-BE49-F238E27FC236}">
                <a16:creationId xmlns:a16="http://schemas.microsoft.com/office/drawing/2014/main" id="{0A01D7BD-214C-F626-48CC-0E3064E2F4C2}"/>
              </a:ext>
            </a:extLst>
          </p:cNvPr>
          <p:cNvSpPr/>
          <p:nvPr/>
        </p:nvSpPr>
        <p:spPr>
          <a:xfrm>
            <a:off x="-53008" y="1701671"/>
            <a:ext cx="4004840" cy="512710"/>
          </a:xfrm>
          <a:prstGeom prst="roundRect">
            <a:avLst/>
          </a:prstGeom>
          <a:solidFill>
            <a:srgbClr val="003057"/>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000" b="1" dirty="0">
                <a:solidFill>
                  <a:schemeClr val="bg1"/>
                </a:solidFill>
              </a:rPr>
              <a:t>Community engagements</a:t>
            </a:r>
          </a:p>
        </p:txBody>
      </p:sp>
      <p:sp>
        <p:nvSpPr>
          <p:cNvPr id="9" name="Rectangle: Rounded Corners 8">
            <a:extLst>
              <a:ext uri="{FF2B5EF4-FFF2-40B4-BE49-F238E27FC236}">
                <a16:creationId xmlns:a16="http://schemas.microsoft.com/office/drawing/2014/main" id="{32273EA1-0ECB-BCF8-B66D-5005EDF5276E}"/>
              </a:ext>
            </a:extLst>
          </p:cNvPr>
          <p:cNvSpPr/>
          <p:nvPr/>
        </p:nvSpPr>
        <p:spPr>
          <a:xfrm>
            <a:off x="0" y="4015093"/>
            <a:ext cx="4004840" cy="512710"/>
          </a:xfrm>
          <a:prstGeom prst="roundRect">
            <a:avLst/>
          </a:prstGeom>
          <a:solidFill>
            <a:srgbClr val="003057"/>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000" b="1" dirty="0">
                <a:solidFill>
                  <a:schemeClr val="bg1"/>
                </a:solidFill>
              </a:rPr>
              <a:t>Highlights from the month</a:t>
            </a:r>
          </a:p>
        </p:txBody>
      </p:sp>
      <p:sp>
        <p:nvSpPr>
          <p:cNvPr id="11" name="Rectangle 10">
            <a:extLst>
              <a:ext uri="{FF2B5EF4-FFF2-40B4-BE49-F238E27FC236}">
                <a16:creationId xmlns:a16="http://schemas.microsoft.com/office/drawing/2014/main" id="{466072CB-DF8A-EDE5-C6C0-F148519C884C}"/>
              </a:ext>
            </a:extLst>
          </p:cNvPr>
          <p:cNvSpPr/>
          <p:nvPr/>
        </p:nvSpPr>
        <p:spPr>
          <a:xfrm>
            <a:off x="0" y="0"/>
            <a:ext cx="6858000" cy="1291856"/>
          </a:xfrm>
          <a:prstGeom prst="rect">
            <a:avLst/>
          </a:prstGeom>
          <a:solidFill>
            <a:srgbClr val="00305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3" name="Picture 12">
            <a:extLst>
              <a:ext uri="{FF2B5EF4-FFF2-40B4-BE49-F238E27FC236}">
                <a16:creationId xmlns:a16="http://schemas.microsoft.com/office/drawing/2014/main" id="{9E3A7B84-8E31-E4B9-0D64-1F69B41329D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462" y="148467"/>
            <a:ext cx="2696901" cy="994922"/>
          </a:xfrm>
          <a:prstGeom prst="rect">
            <a:avLst/>
          </a:prstGeom>
        </p:spPr>
      </p:pic>
      <p:cxnSp>
        <p:nvCxnSpPr>
          <p:cNvPr id="15" name="Straight Connector 14">
            <a:extLst>
              <a:ext uri="{FF2B5EF4-FFF2-40B4-BE49-F238E27FC236}">
                <a16:creationId xmlns:a16="http://schemas.microsoft.com/office/drawing/2014/main" id="{E995F538-8D2B-777B-E617-ADAF2BF51B9B}"/>
              </a:ext>
            </a:extLst>
          </p:cNvPr>
          <p:cNvCxnSpPr/>
          <p:nvPr/>
        </p:nvCxnSpPr>
        <p:spPr>
          <a:xfrm>
            <a:off x="2963119" y="148467"/>
            <a:ext cx="0" cy="994922"/>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F569583C-8E8B-EC1A-100B-0237EA6DA7C9}"/>
              </a:ext>
            </a:extLst>
          </p:cNvPr>
          <p:cNvSpPr txBox="1"/>
          <p:nvPr/>
        </p:nvSpPr>
        <p:spPr>
          <a:xfrm>
            <a:off x="3158612" y="169793"/>
            <a:ext cx="3311632" cy="954107"/>
          </a:xfrm>
          <a:prstGeom prst="rect">
            <a:avLst/>
          </a:prstGeom>
          <a:noFill/>
        </p:spPr>
        <p:txBody>
          <a:bodyPr wrap="square" rtlCol="0">
            <a:spAutoFit/>
          </a:bodyPr>
          <a:lstStyle/>
          <a:p>
            <a:r>
              <a:rPr lang="en-GB" sz="2800" b="1" dirty="0">
                <a:solidFill>
                  <a:schemeClr val="bg1"/>
                </a:solidFill>
              </a:rPr>
              <a:t>Clarendon Park Newsletter </a:t>
            </a:r>
          </a:p>
        </p:txBody>
      </p:sp>
      <p:pic>
        <p:nvPicPr>
          <p:cNvPr id="3" name="Picture 2">
            <a:extLst>
              <a:ext uri="{FF2B5EF4-FFF2-40B4-BE49-F238E27FC236}">
                <a16:creationId xmlns:a16="http://schemas.microsoft.com/office/drawing/2014/main" id="{2090F05A-559A-065F-AE8F-805951D5DE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4611406"/>
            <a:ext cx="2365512" cy="1714981"/>
          </a:xfrm>
          <a:prstGeom prst="rect">
            <a:avLst/>
          </a:prstGeom>
        </p:spPr>
      </p:pic>
      <p:pic>
        <p:nvPicPr>
          <p:cNvPr id="6" name="Picture 5">
            <a:extLst>
              <a:ext uri="{FF2B5EF4-FFF2-40B4-BE49-F238E27FC236}">
                <a16:creationId xmlns:a16="http://schemas.microsoft.com/office/drawing/2014/main" id="{8C3598B0-81B2-6271-1262-783CE7813BC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35466" y="4591293"/>
            <a:ext cx="2196743" cy="1714981"/>
          </a:xfrm>
          <a:prstGeom prst="rect">
            <a:avLst/>
          </a:prstGeom>
        </p:spPr>
      </p:pic>
      <p:pic>
        <p:nvPicPr>
          <p:cNvPr id="17" name="Picture 16">
            <a:extLst>
              <a:ext uri="{FF2B5EF4-FFF2-40B4-BE49-F238E27FC236}">
                <a16:creationId xmlns:a16="http://schemas.microsoft.com/office/drawing/2014/main" id="{BF75BB5C-C126-E5C6-8794-12670308EE8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661256" y="4591293"/>
            <a:ext cx="2092282" cy="1714981"/>
          </a:xfrm>
          <a:prstGeom prst="rect">
            <a:avLst/>
          </a:prstGeom>
        </p:spPr>
      </p:pic>
    </p:spTree>
    <p:extLst>
      <p:ext uri="{BB962C8B-B14F-4D97-AF65-F5344CB8AC3E}">
        <p14:creationId xmlns:p14="http://schemas.microsoft.com/office/powerpoint/2010/main" val="245960792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197</TotalTime>
  <Words>538</Words>
  <Application>Microsoft Office PowerPoint</Application>
  <PresentationFormat>A4 Paper (210x297 mm)</PresentationFormat>
  <Paragraphs>44</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Aptos</vt:lpstr>
      <vt:lpstr>Aptos Display</vt:lpstr>
      <vt:lpstr>Arial</vt:lpstr>
      <vt:lpstr>Office Theme</vt:lpstr>
      <vt:lpstr>PowerPoint Presentation</vt:lpstr>
      <vt:lpstr>PowerPoint Presentation</vt:lpstr>
    </vt:vector>
  </TitlesOfParts>
  <Company>Leicestershire Police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Avni Lalji (8665)</dc:creator>
  <cp:lastModifiedBy>Amarjit Sanghera (6614)</cp:lastModifiedBy>
  <cp:revision>19</cp:revision>
  <dcterms:created xsi:type="dcterms:W3CDTF">2026-11-02T13:38:30Z</dcterms:created>
  <dcterms:modified xsi:type="dcterms:W3CDTF">2026-11-04T15:12:59Z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86ff228e-d67e-4e3c-8add-5ac11aebedac_Enabled">
    <vt:lpwstr>true</vt:lpwstr>
  </property>
  <property fmtid="{D5CDD505-2E9C-101B-9397-08002B2CF9AE}" pid="3" name="MSIP_Label_86ff228e-d67e-4e3c-8add-5ac11aebedac_SetDate">
    <vt:lpwstr>2026-11-02T14:02:02Z</vt:lpwstr>
  </property>
  <property fmtid="{D5CDD505-2E9C-101B-9397-08002B2CF9AE}" pid="4" name="MSIP_Label_86ff228e-d67e-4e3c-8add-5ac11aebedac_Method">
    <vt:lpwstr>Standard</vt:lpwstr>
  </property>
  <property fmtid="{D5CDD505-2E9C-101B-9397-08002B2CF9AE}" pid="5" name="MSIP_Label_86ff228e-d67e-4e3c-8add-5ac11aebedac_Name">
    <vt:lpwstr>86ff228e-d67e-4e3c-8add-5ac11aebedac</vt:lpwstr>
  </property>
  <property fmtid="{D5CDD505-2E9C-101B-9397-08002B2CF9AE}" pid="6" name="MSIP_Label_86ff228e-d67e-4e3c-8add-5ac11aebedac_SiteId">
    <vt:lpwstr>6b0ff425-e5e2-4239-bd8b-91ba02b7940a</vt:lpwstr>
  </property>
  <property fmtid="{D5CDD505-2E9C-101B-9397-08002B2CF9AE}" pid="7" name="MSIP_Label_86ff228e-d67e-4e3c-8add-5ac11aebedac_ActionId">
    <vt:lpwstr>63654739-8378-4264-a80a-a0e986ac15f4</vt:lpwstr>
  </property>
  <property fmtid="{D5CDD505-2E9C-101B-9397-08002B2CF9AE}" pid="8" name="MSIP_Label_86ff228e-d67e-4e3c-8add-5ac11aebedac_ContentBits">
    <vt:lpwstr>0</vt:lpwstr>
  </property>
  <property fmtid="{D5CDD505-2E9C-101B-9397-08002B2CF9AE}" pid="9" name="MSIP_Label_86ff228e-d67e-4e3c-8add-5ac11aebedac_Tag">
    <vt:lpwstr>10, 3, 0, 1</vt:lpwstr>
  </property>
</Properties>
</file>